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73" r:id="rId3"/>
    <p:sldId id="275" r:id="rId4"/>
    <p:sldId id="276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C1B8-995A-48AA-9257-1810E0E2B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D6F6A-E20F-4272-A3C5-F9AF81451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9D036-D9C6-45BC-B12D-C6C89A503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7E24-DC3E-42DA-AD02-3F6E0CBE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61E32-5C9E-40DB-B04F-ED7B4FAB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8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393A-6DFB-4732-8F2F-DFDCF0060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95A0E-7DA6-4BFC-9535-1F3555827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0AC20-5960-4734-979F-ECCAF73F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CDCDA-CA0E-4E09-A250-04247FA8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F556A-44BD-48D9-89DC-385E63F3B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01AEC2-A41E-43EB-AF6E-083781059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50B5C-377B-4129-8973-1A7F2939E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DCB8B-547E-44E2-BAA0-124161EB9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232EC-1F20-4C4E-A105-7C23D726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A0F0B-07E6-4868-BBDD-DA0E532A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2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CA2B1-9ABB-4D85-B16D-05012C96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0773D-5219-4674-903C-88DAC866F85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4A3F02-A13D-4600-9D64-41A2DA6E2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48CD2A-FB4D-44D8-95EC-D4123EDB34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39466E-8D62-46E0-9C94-4E2AF044A3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3BE8F3-A1B3-4146-B88A-5BAD99658C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94EC1-3A2A-4D34-A6D6-D40679FDE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9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48D83-F769-4160-8019-141F0383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7CFE1-313E-47D1-8869-C3305F526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56E9D-2C15-4B2B-A64E-EC277A20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22808-66B8-4A49-A9F1-B66C54B1C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81966-9CC5-4E0C-A1AB-75FC2DBE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4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C5998-96CF-4F6B-919A-B95577B71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674DA-483D-4D8C-894D-2FB29DA1C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5595-34DC-49A7-AF77-378AE43B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45FA2-5FC1-4A6B-A40D-764ABB91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4C8A2-98E6-47F2-9D3F-93C0D46AA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0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BF13-CB13-4BD3-831A-99BE384F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4735-6550-450C-A5B3-619314FE0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48A14-55AF-4DBB-BEC4-19080F0B6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71122-16CE-41FD-962D-BA7EC3347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7671E-1A12-4343-822D-E7CC19D82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089F8-0EDB-443D-A62D-F96669478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8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DB39-7D19-4EAA-B2D5-B5A8CFDB1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EA9EA-5B28-44CC-B43A-BAE199389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97C29-6630-469F-8B78-08F14EAE2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7882A-5F71-4859-8DA3-A3935266F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3B6DB-49C4-4615-91AB-6E3E7617E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D5CCBC-C1B5-451D-82B0-6959C2BA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D2227B-C136-46CE-9B47-C671ECAB2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AF485-CC7D-45FD-8240-46682E1E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2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0638-C7FB-40B7-BE04-BB4C31910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F5463E-E920-47A7-8E55-F8F59F94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55EBB-1538-47F8-80DB-FEC745843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81153-A3E1-438E-8792-15544299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5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DBFF8F-B94A-43A1-B066-EE421F8A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6807A-B720-432C-8D16-47C0F998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2A6D-987F-4D52-B3B0-E7015722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1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10F83-F026-4A90-B3E4-ED0B3E636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C6CEF-8DE3-48B2-A4F7-19450EFC9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F282AC-3A96-48CF-9419-1E1257325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FDF1F-2DDA-461A-8C6D-4FAA3C14C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47D9C-1BCE-42B3-A3C1-216F19999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07EE5-98CB-40D1-9687-90938CFE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7307-01BD-4591-B457-9039C8AF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06E80E-903F-4B4F-BDA2-BA4D1257C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7FA32-4D36-456B-892A-CF66D78A4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C162E-BACD-4BE5-A89E-DB1F6F5B7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346E-EE0C-4A1F-A037-12DC639BD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2B9FE-3B96-4053-8FCF-D36AB26F2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0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A01CDD-AB0E-4AC3-B8B1-F9D072D0A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B28C5-37B4-4D59-A6C0-D736AA749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2D8EC-AAE4-4CE3-B1FC-D2F594AFEC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2A032-BE74-4B12-9B9D-183C71C416E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C875E-93A1-417C-8EA0-53301E7E4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2B791-F469-4392-98B2-081694F9C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8E5F4-8C5B-4248-A99C-8377C81F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3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soil shot 3">
            <a:extLst>
              <a:ext uri="{FF2B5EF4-FFF2-40B4-BE49-F238E27FC236}">
                <a16:creationId xmlns:a16="http://schemas.microsoft.com/office/drawing/2014/main" id="{4CE61631-A1D5-4AC2-A151-8636F49BE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>
            <a:extLst>
              <a:ext uri="{FF2B5EF4-FFF2-40B4-BE49-F238E27FC236}">
                <a16:creationId xmlns:a16="http://schemas.microsoft.com/office/drawing/2014/main" id="{5ADA34AA-9D92-4345-B730-FDBD82F3FA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533401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en-US" sz="9600" b="1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Soils: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B5C8F4D0-B403-4CAB-B2B0-56D5FEA47E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2743200"/>
            <a:ext cx="76962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b="1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of Our </a:t>
            </a:r>
          </a:p>
          <a:p>
            <a:pPr eaLnBrk="1" hangingPunct="1">
              <a:defRPr/>
            </a:pPr>
            <a:r>
              <a:rPr lang="en-US" altLang="en-US" sz="6600" b="1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Natural Resources!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2336309C-8ED2-4856-87A7-1ED255E58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>
                <a:solidFill>
                  <a:srgbClr val="FF66CC"/>
                </a:solidFill>
              </a:rPr>
              <a:t>Soil Profile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2631AD96-7102-4DE1-8E82-AF69AD6258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48006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4400"/>
          </a:p>
          <a:p>
            <a:pPr algn="ctr" eaLnBrk="1" hangingPunct="1">
              <a:buFontTx/>
              <a:buNone/>
            </a:pPr>
            <a:r>
              <a:rPr lang="en-US" altLang="en-US" sz="4400"/>
              <a:t> In a cross-section of soil, various zones are formed.</a:t>
            </a:r>
          </a:p>
        </p:txBody>
      </p:sp>
      <p:pic>
        <p:nvPicPr>
          <p:cNvPr id="25604" name="Picture 7" descr="soil profile">
            <a:extLst>
              <a:ext uri="{FF2B5EF4-FFF2-40B4-BE49-F238E27FC236}">
                <a16:creationId xmlns:a16="http://schemas.microsoft.com/office/drawing/2014/main" id="{7F7CCE34-C5E8-4B71-8E26-D9839E7B3B9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0964" y="1524000"/>
            <a:ext cx="4237037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8AA018D-D05C-474E-8FBC-FFC5D7BD27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>
                <a:solidFill>
                  <a:srgbClr val="FF66CC"/>
                </a:solidFill>
              </a:rPr>
              <a:t> </a:t>
            </a:r>
            <a:r>
              <a:rPr lang="en-US" altLang="en-US" sz="6000" u="sng">
                <a:solidFill>
                  <a:srgbClr val="FF66CC"/>
                </a:solidFill>
              </a:rPr>
              <a:t>A</a:t>
            </a:r>
            <a:r>
              <a:rPr lang="en-US" altLang="en-US" sz="6000">
                <a:solidFill>
                  <a:srgbClr val="FF66CC"/>
                </a:solidFill>
              </a:rPr>
              <a:t> Horizon: Topsoil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10CB451-B508-4820-863E-06530C04DB4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48006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/>
              <a:t>This layer is usually loose and crumbly with varying amounts of organic matter.</a:t>
            </a:r>
          </a:p>
        </p:txBody>
      </p:sp>
      <p:pic>
        <p:nvPicPr>
          <p:cNvPr id="27652" name="Picture 4" descr="soil profile">
            <a:extLst>
              <a:ext uri="{FF2B5EF4-FFF2-40B4-BE49-F238E27FC236}">
                <a16:creationId xmlns:a16="http://schemas.microsoft.com/office/drawing/2014/main" id="{A419FE88-E49A-4F3C-86E5-311DAB18238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0964" y="1524000"/>
            <a:ext cx="4237037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1ADBF15-92C5-4A09-A1F7-C7962891C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>
                <a:solidFill>
                  <a:srgbClr val="FF66CC"/>
                </a:solidFill>
              </a:rPr>
              <a:t> </a:t>
            </a:r>
            <a:r>
              <a:rPr lang="en-US" altLang="en-US" sz="6000" u="sng">
                <a:solidFill>
                  <a:srgbClr val="FF66CC"/>
                </a:solidFill>
              </a:rPr>
              <a:t>A</a:t>
            </a:r>
            <a:r>
              <a:rPr lang="en-US" altLang="en-US" sz="6000">
                <a:solidFill>
                  <a:srgbClr val="FF66CC"/>
                </a:solidFill>
              </a:rPr>
              <a:t> Horizon: Topsoil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8C5E65C-1711-498D-B625-21842D83675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48006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dirty="0"/>
              <a:t> This is generally the most productive layer of the soil.</a:t>
            </a:r>
          </a:p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FF0000"/>
                </a:solidFill>
              </a:rPr>
              <a:t>Conservation efforts are focused here!</a:t>
            </a:r>
          </a:p>
        </p:txBody>
      </p:sp>
      <p:pic>
        <p:nvPicPr>
          <p:cNvPr id="28676" name="Picture 4" descr="soil profile">
            <a:extLst>
              <a:ext uri="{FF2B5EF4-FFF2-40B4-BE49-F238E27FC236}">
                <a16:creationId xmlns:a16="http://schemas.microsoft.com/office/drawing/2014/main" id="{D709B4BE-21F4-4086-9FCB-84E4EE785DB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0964" y="1524000"/>
            <a:ext cx="4237037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6ECDEA8-E682-484A-A132-2F87FB1FF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>
                <a:solidFill>
                  <a:srgbClr val="FF66CC"/>
                </a:solidFill>
              </a:rPr>
              <a:t> </a:t>
            </a:r>
            <a:r>
              <a:rPr lang="en-US" altLang="en-US" sz="6000" u="sng">
                <a:solidFill>
                  <a:srgbClr val="FF66CC"/>
                </a:solidFill>
              </a:rPr>
              <a:t>B</a:t>
            </a:r>
            <a:r>
              <a:rPr lang="en-US" altLang="en-US" sz="6000">
                <a:solidFill>
                  <a:srgbClr val="FF66CC"/>
                </a:solidFill>
              </a:rPr>
              <a:t> Horizon: Subsoils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EFFD3FF-72C8-41A6-BEF7-9E24C20DA1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48006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/>
              <a:t> Subsoils are usually lighter in color, dense and low in organic matter.</a:t>
            </a:r>
            <a:endParaRPr lang="en-US" altLang="en-US" sz="4400">
              <a:solidFill>
                <a:srgbClr val="FFFF66"/>
              </a:solidFill>
            </a:endParaRPr>
          </a:p>
        </p:txBody>
      </p:sp>
      <p:pic>
        <p:nvPicPr>
          <p:cNvPr id="29700" name="Picture 4" descr="soil profile">
            <a:extLst>
              <a:ext uri="{FF2B5EF4-FFF2-40B4-BE49-F238E27FC236}">
                <a16:creationId xmlns:a16="http://schemas.microsoft.com/office/drawing/2014/main" id="{E2113590-ECF8-4C4B-81FE-97F331D291B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0964" y="1524000"/>
            <a:ext cx="4237037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FE1AA2A-CE79-423F-8363-0F485ED2F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>
                <a:solidFill>
                  <a:srgbClr val="FF66CC"/>
                </a:solidFill>
              </a:rPr>
              <a:t> </a:t>
            </a:r>
            <a:r>
              <a:rPr lang="en-US" altLang="en-US" sz="6000" u="sng">
                <a:solidFill>
                  <a:srgbClr val="FF66CC"/>
                </a:solidFill>
              </a:rPr>
              <a:t>C</a:t>
            </a:r>
            <a:r>
              <a:rPr lang="en-US" altLang="en-US" sz="6000">
                <a:solidFill>
                  <a:srgbClr val="FF66CC"/>
                </a:solidFill>
              </a:rPr>
              <a:t> Horizon: Transition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C816561-778C-4DB6-A9C7-5C582FE53B7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48006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/>
              <a:t> This layer of transition is almost completely void of organic mater and is made up of partially weathered parent material.</a:t>
            </a:r>
            <a:endParaRPr lang="en-US" altLang="en-US" sz="4000">
              <a:solidFill>
                <a:srgbClr val="FFFF66"/>
              </a:solidFill>
            </a:endParaRPr>
          </a:p>
        </p:txBody>
      </p:sp>
      <p:pic>
        <p:nvPicPr>
          <p:cNvPr id="30724" name="Picture 4" descr="soil profile">
            <a:extLst>
              <a:ext uri="{FF2B5EF4-FFF2-40B4-BE49-F238E27FC236}">
                <a16:creationId xmlns:a16="http://schemas.microsoft.com/office/drawing/2014/main" id="{DD7A1299-C5CE-4CF5-9254-CC22224B675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0964" y="1524000"/>
            <a:ext cx="4237037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37BA8F7-804B-4032-959B-7A6D2714B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>
                <a:solidFill>
                  <a:srgbClr val="FF66CC"/>
                </a:solidFill>
              </a:rPr>
              <a:t> Bedrock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2B99559-8AE4-461C-A02F-6CA028D26F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48006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/>
              <a:t> Below the C horizon the unweathered  bedrock will be found.</a:t>
            </a:r>
            <a:endParaRPr lang="en-US" altLang="en-US" sz="4400">
              <a:solidFill>
                <a:srgbClr val="FFFF66"/>
              </a:solidFill>
            </a:endParaRPr>
          </a:p>
        </p:txBody>
      </p:sp>
      <p:pic>
        <p:nvPicPr>
          <p:cNvPr id="31748" name="Picture 4" descr="soil profile">
            <a:extLst>
              <a:ext uri="{FF2B5EF4-FFF2-40B4-BE49-F238E27FC236}">
                <a16:creationId xmlns:a16="http://schemas.microsoft.com/office/drawing/2014/main" id="{9A98AE17-EB6B-4DE5-9957-8EFBBD68FC4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0964" y="1524000"/>
            <a:ext cx="4237037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Soils:</vt:lpstr>
      <vt:lpstr>Soil Profile</vt:lpstr>
      <vt:lpstr> A Horizon: Topsoil</vt:lpstr>
      <vt:lpstr> A Horizon: Topsoil</vt:lpstr>
      <vt:lpstr> B Horizon: Subsoils</vt:lpstr>
      <vt:lpstr> C Horizon: Transition</vt:lpstr>
      <vt:lpstr> Bedrock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Moore</dc:creator>
  <cp:lastModifiedBy>Vanessa Moore</cp:lastModifiedBy>
  <cp:revision>3</cp:revision>
  <dcterms:created xsi:type="dcterms:W3CDTF">2020-05-10T00:09:49Z</dcterms:created>
  <dcterms:modified xsi:type="dcterms:W3CDTF">2020-05-11T20:16:21Z</dcterms:modified>
</cp:coreProperties>
</file>