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4" r:id="rId2"/>
    <p:sldMasterId id="2147483677" r:id="rId3"/>
  </p:sldMasterIdLst>
  <p:handoutMasterIdLst>
    <p:handoutMasterId r:id="rId23"/>
  </p:handoutMasterIdLst>
  <p:sldIdLst>
    <p:sldId id="256" r:id="rId4"/>
    <p:sldId id="257" r:id="rId5"/>
    <p:sldId id="334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325" r:id="rId19"/>
    <p:sldId id="326" r:id="rId20"/>
    <p:sldId id="327" r:id="rId21"/>
    <p:sldId id="328" r:id="rId22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C34AF27E-462D-40C0-B361-6A0B8C7965C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3D63E15-BB5D-4DF3-ADB7-D15C81419D4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BAAA1DDF-2E0E-47AE-BA45-2CF107FD8D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A8FB5EA3-358F-4325-9545-A676927062A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7D61E891-D0B6-4180-B9BC-4609DE4A50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>
            <a:extLst>
              <a:ext uri="{FF2B5EF4-FFF2-40B4-BE49-F238E27FC236}">
                <a16:creationId xmlns:a16="http://schemas.microsoft.com/office/drawing/2014/main" id="{BF1F2558-C39D-4FDE-987A-C40AB2F31B4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" name="Rectangle 1027">
              <a:extLst>
                <a:ext uri="{FF2B5EF4-FFF2-40B4-BE49-F238E27FC236}">
                  <a16:creationId xmlns:a16="http://schemas.microsoft.com/office/drawing/2014/main" id="{7A5EBEF2-2D9F-4F15-B9AF-2CC92497D0BA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1028">
              <a:extLst>
                <a:ext uri="{FF2B5EF4-FFF2-40B4-BE49-F238E27FC236}">
                  <a16:creationId xmlns:a16="http://schemas.microsoft.com/office/drawing/2014/main" id="{A139CE08-1CCE-4A2C-9297-E5F3EADD0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Line 1029">
              <a:extLst>
                <a:ext uri="{FF2B5EF4-FFF2-40B4-BE49-F238E27FC236}">
                  <a16:creationId xmlns:a16="http://schemas.microsoft.com/office/drawing/2014/main" id="{5A8ACAE5-8126-4CE1-9D94-4FE7060716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4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5" name="Rectangle 103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1032">
            <a:extLst>
              <a:ext uri="{FF2B5EF4-FFF2-40B4-BE49-F238E27FC236}">
                <a16:creationId xmlns:a16="http://schemas.microsoft.com/office/drawing/2014/main" id="{5B950B62-C9CA-4B9C-A761-49ED79B3A9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3">
            <a:extLst>
              <a:ext uri="{FF2B5EF4-FFF2-40B4-BE49-F238E27FC236}">
                <a16:creationId xmlns:a16="http://schemas.microsoft.com/office/drawing/2014/main" id="{BF7CD2D4-9820-4AB1-BDF5-3059C27788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34">
            <a:extLst>
              <a:ext uri="{FF2B5EF4-FFF2-40B4-BE49-F238E27FC236}">
                <a16:creationId xmlns:a16="http://schemas.microsoft.com/office/drawing/2014/main" id="{F256419F-8E37-4C1B-99B3-46BA299A00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603A35-DD49-4F6A-A5B8-2C4A9A5E5C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154901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0FDD45C-8FE9-4681-AED6-DBFF61A3B8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4C5A34A-F123-4494-9490-0D72B6AA36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28732F1-E912-40F2-8330-6395E26826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388F2-6A6C-430A-A2F3-C9E42FDEE1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03971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C5FC123-DEC0-4C06-B030-3B2A11879F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ABB2CA3-33DA-4047-8A9A-91C4BFA21C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7F6D075-3B7B-4D06-A1C7-63154ABC4A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FA4D7-7249-47CD-B835-D8E75EC7E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15906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81534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924300"/>
            <a:ext cx="81534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A316809-0BF5-4B91-8711-12553450BD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5442104-5E54-4812-92EB-908EAC3B1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A16C020-FA07-49D1-83A2-C35A0613D2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8DA1A-F287-442A-8BCC-BD5E8FD6B9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149665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53400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03087-3A91-4D4D-AF19-55E4226041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5E559-5AFB-46F4-AD7E-600509E89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1C984-CCD3-4936-AC41-0FC75084F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066DA98-205F-4DA9-9815-AFF717D62A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049125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08DEC-7688-4BE3-A5D0-FEB46EC2F5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51318-4F70-4950-85B7-21D38E389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8662C-8668-4000-AF36-505758B6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0A7D42C-92B9-4C1B-8F59-3FE4CFE01C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773091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B2F78-0562-431C-87FD-7F5C3ED3D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5CFBF-53CE-4E4C-8151-80207FF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38AEC-8BE5-41C3-B1D0-12D9EF9F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D02D98A-FA33-44B2-9F23-C1565700B5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990362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8DAAE7-B1DC-4595-836C-77471EA59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16F7A-EED6-408A-BE23-D0D0D07A7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EF4C74-5CC5-4FFA-ABF7-1C84266B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ECA041D-90BF-460B-B9D1-49BBAF3906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226389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D45D60-843B-41C0-AEB7-5D82A334A3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1D0491-9E8A-46FE-BF98-82FFD8DE3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EDFFC-8428-4CCC-A431-5AC5C526C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5998119-BFF2-456E-98F4-3B6D270DF6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998493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B34BD0-6ADB-42EA-B0B5-A5F07B7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8ED983-4A27-4EA9-B5E7-C2366BD0F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217E8-A43E-4E42-8B6C-57A415C4A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FF9AAB8-56FF-48CF-9BFE-459CB18643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416805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4F209-32DD-429F-AB32-D469790199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C8486F-851C-4D11-807C-F89D3FE8A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6E0B4-F702-423E-94BF-EA25FE03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EB0CD61-590F-4827-A72B-7FD7FAB7ED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699216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1E6EF54-C68C-4D4A-8940-468AA88A55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38210E4-5376-43CC-B9E4-95282F9C3C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8FF19EB-5EFD-43C2-BF3B-839AC642CB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E83BDA-9DF8-4C0E-AB48-FB8BB77DD6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625087"/>
      </p:ext>
    </p:extLst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7DED3-0734-48B1-97C6-05286A8632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D8790-6332-4F5B-BCA3-D6C38B115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1CD5B-DF59-450C-B116-E11683C7D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353C7DC-1A5D-4453-A484-027FCE5DFD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693679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828800"/>
            <a:ext cx="8153400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BF553-9702-4312-81E4-8DE09A7DF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1AAA7-87DA-49DD-8465-969F8214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6CA13-B646-4184-A57F-FC94A6ACE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0353969-9B71-4D85-BFF2-74A5DB05A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276867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72C18-327E-410E-A1FB-85456F5600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A4EB6-EAE5-4318-9709-0C460231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42641-E614-449E-984B-1CE49BB03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A2F809A-11AE-48B1-BFD1-E9B8D7DCC0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785238"/>
      </p:ext>
    </p:extLst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8153400" cy="1943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924300"/>
            <a:ext cx="8153400" cy="1943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32A93-E4FA-4E9F-9AFA-3DB2465A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DAA82-B5F6-4386-A251-5742C5636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DDC08-B48E-4942-A416-CC82B664C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0CF390B-9F25-447C-BCD9-FA75542E45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73381"/>
      </p:ext>
    </p:extLst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53400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1D9D7-DB60-4597-95BA-8570B4D09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60541-702A-4ECE-AFEC-FC454EEF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C7C3D-12DC-4A77-BAB4-CBB56E21E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51813C4-64C6-4BC1-B2E1-827F858987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293699"/>
      </p:ext>
    </p:extLst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37009-7E09-421D-BB40-9D487EBBD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D9F6E-5727-4BBB-AE02-FE7556403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1406D-B4DF-4EA2-B5DF-AFDE6AC7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392DE5C-2E25-4D00-9419-B66A05DA69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054955"/>
      </p:ext>
    </p:extLst>
  </p:cSld>
  <p:clrMapOvr>
    <a:masterClrMapping/>
  </p:clrMapOvr>
  <p:transition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38774-ADBF-40E5-AB1A-7B78CB19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D0387-291F-4BA2-A039-41614543C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77BEB-ADA2-4576-9182-D7D2197C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2D86636-BBC6-4147-BC39-0EB0BB4749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394800"/>
      </p:ext>
    </p:extLst>
  </p:cSld>
  <p:clrMapOvr>
    <a:masterClrMapping/>
  </p:clrMapOvr>
  <p:transition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3C2252-1A8F-4AEB-962F-4811E699F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4B54F6-972A-42F0-90AD-F0281459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C0311-99CF-4EAD-B63F-EFE46409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70CB4A2-D71E-40A4-84DE-A403624C8F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098577"/>
      </p:ext>
    </p:extLst>
  </p:cSld>
  <p:clrMapOvr>
    <a:masterClrMapping/>
  </p:clrMapOvr>
  <p:transition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A0AD01-8704-4B49-B514-14D6BDF1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9CF13-FE4E-4765-8E93-DDA920F4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22C9F2-637A-43E8-B6E0-3FCDC3D5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F923945-5AA6-4DEA-B6A3-88E8723103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70080"/>
      </p:ext>
    </p:extLst>
  </p:cSld>
  <p:clrMapOvr>
    <a:masterClrMapping/>
  </p:clrMapOvr>
  <p:transition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66447A-48C0-46A9-9F98-87F57B76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122D42-3A77-4AE3-9513-638D8F937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7C0AB-5F23-41D5-94A2-7A472582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F356B79-6BA9-4074-98EA-22F628BB00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108738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43157F2-8866-4798-8BA6-2575B71B25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0B42A86-77F2-4D07-8D71-1870925EAA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86AFB71-02B4-4859-B4E1-55D7DA57FB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BEC31-47CB-4C87-8CDF-3AC36881CB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935201"/>
      </p:ext>
    </p:extLst>
  </p:cSld>
  <p:clrMapOvr>
    <a:masterClrMapping/>
  </p:clrMapOvr>
  <p:transition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BF343-0282-4CE1-8481-1E5CB7A9BD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8ED2D-4BAC-4720-8406-113E3090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EE715-8F4B-4B06-AD24-F841E598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F340732-E078-4CEA-8103-E6EFF38304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015261"/>
      </p:ext>
    </p:extLst>
  </p:cSld>
  <p:clrMapOvr>
    <a:masterClrMapping/>
  </p:clrMapOvr>
  <p:transition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4E709-F6A2-4FA3-8AB0-161B01DA4A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7DD2E-8989-4A3F-948B-CD402C3A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FCEA8-F7A5-4E49-9E41-07908ACF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7288A44-0246-4624-AD83-311132E6A4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689435"/>
      </p:ext>
    </p:extLst>
  </p:cSld>
  <p:clrMapOvr>
    <a:masterClrMapping/>
  </p:clrMapOvr>
  <p:transition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828800"/>
            <a:ext cx="8153400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369D4-E3FA-4530-AFCE-1E70BCD76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AF3E5-CA13-4B48-B9FF-153B51401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3AD3D-7B94-4653-B3C4-71A64742A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98B3343-7201-4D52-ACCE-7D25FE765B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078694"/>
      </p:ext>
    </p:extLst>
  </p:cSld>
  <p:clrMapOvr>
    <a:masterClrMapping/>
  </p:clrMapOvr>
  <p:transition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06857-711C-49E2-BDDD-D08209C8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439C5-E9DE-4035-8393-9654EA095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704DB-3787-410B-A72C-B93E4339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B55DDFC-5CE6-4F86-B50C-3E878D2A8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097099"/>
      </p:ext>
    </p:extLst>
  </p:cSld>
  <p:clrMapOvr>
    <a:masterClrMapping/>
  </p:clrMapOvr>
  <p:transition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8153400" cy="1943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924300"/>
            <a:ext cx="8153400" cy="1943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CB672-06E0-4879-ABE0-55E82764AC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17A49-58E7-4374-A414-479D77B1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7CFA7-1F6F-474F-96DD-5D71846D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5A52458-B49A-450C-943C-46FE7DAFC2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325949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50E6BC7-9E7B-481C-AC60-F50961684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0344D05-6CE1-421B-8CF4-0A0D503D9D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3083D10-F53C-4541-9AC0-C97E7C50FA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A5989-5A34-4B66-B8C2-6EE64A818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93963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DF0F8B7-21E4-4D99-ABC5-5026CA03F7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21AF1698-C780-46CA-BBA3-BCE9A17500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85640584-7D37-41FC-8FBB-CC05C55F47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4E207-9441-469E-9148-27764C872E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074776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186C91E2-F803-49BB-AB97-7E1E49CB6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49FF6D6-D037-418C-9321-E558E4FA33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EAA04C1B-2504-4615-9AC2-8594EFE58D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89659-3949-467F-B623-9986A57DB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784313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F9F3DB8E-5A24-4203-B462-C15019FD8B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4736B76-C5BA-47DC-A941-00A98CA67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532941D-93EA-4D18-B7FE-5044C45A0D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2CCC0-03C9-4555-9DFB-7C8ADF0CC4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177588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CA75BA8-A076-4778-907B-3AAA0C9D45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3426CC5-ADC3-4109-BA86-4C8F037C00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2C36F07-2959-44E6-91EC-5C5507BD90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EAD545-444F-4560-90A2-6F35FC61F0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081489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2CC5FCF-5DF0-4BAA-BB81-B2DB9AA8C3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0701B83-7EF1-4CEB-B7F3-5070A90EE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F79599EF-BF67-49C0-872E-358A49A26C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DC734-9D35-4A6E-A40A-1AE618262B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93651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F1974BBE-9C91-49EA-8C55-EF3AF4EE5F29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1032" name="Rectangle 3">
              <a:extLst>
                <a:ext uri="{FF2B5EF4-FFF2-40B4-BE49-F238E27FC236}">
                  <a16:creationId xmlns:a16="http://schemas.microsoft.com/office/drawing/2014/main" id="{FC42FC1F-B365-4810-948C-494321958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4">
              <a:extLst>
                <a:ext uri="{FF2B5EF4-FFF2-40B4-BE49-F238E27FC236}">
                  <a16:creationId xmlns:a16="http://schemas.microsoft.com/office/drawing/2014/main" id="{E8E682A8-F6BA-4A10-8DC3-2E2DED57BED1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Line 5">
              <a:extLst>
                <a:ext uri="{FF2B5EF4-FFF2-40B4-BE49-F238E27FC236}">
                  <a16:creationId xmlns:a16="http://schemas.microsoft.com/office/drawing/2014/main" id="{0DF78D75-6240-47F6-BDB4-14D5DE8729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0" name="Rectangle 6">
            <a:extLst>
              <a:ext uri="{FF2B5EF4-FFF2-40B4-BE49-F238E27FC236}">
                <a16:creationId xmlns:a16="http://schemas.microsoft.com/office/drawing/2014/main" id="{79E880D7-71D6-45DA-B803-EC141AF13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E29D9B3F-5D7F-4A1C-BE29-40A871E6A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6B022B6E-A000-42AD-962E-A9F4B98872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A87FAB9A-31D5-443A-83DA-25BC5DCE68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4" name="Rectangle 10">
            <a:extLst>
              <a:ext uri="{FF2B5EF4-FFF2-40B4-BE49-F238E27FC236}">
                <a16:creationId xmlns:a16="http://schemas.microsoft.com/office/drawing/2014/main" id="{EEEA5C18-8E69-49B9-A5C0-A23F0D9AF7F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1AD6AA9A-CFAB-46E9-8445-05F8849D68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1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1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1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1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1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1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1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1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1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1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0A49E361-5692-49A0-94E9-BCF9F739939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2059" name="Rectangle 3">
              <a:extLst>
                <a:ext uri="{FF2B5EF4-FFF2-40B4-BE49-F238E27FC236}">
                  <a16:creationId xmlns:a16="http://schemas.microsoft.com/office/drawing/2014/main" id="{0FDD723B-3023-49EA-92FE-67F66EA92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60" name="Rectangle 4">
              <a:extLst>
                <a:ext uri="{FF2B5EF4-FFF2-40B4-BE49-F238E27FC236}">
                  <a16:creationId xmlns:a16="http://schemas.microsoft.com/office/drawing/2014/main" id="{A2C1B45A-208F-41FD-95A8-30E9D5C9D254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61" name="Line 5">
              <a:extLst>
                <a:ext uri="{FF2B5EF4-FFF2-40B4-BE49-F238E27FC236}">
                  <a16:creationId xmlns:a16="http://schemas.microsoft.com/office/drawing/2014/main" id="{BA7D9898-ECC7-495C-8AD5-BC84F85AD2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" name="QuestionShape">
            <a:extLst>
              <a:ext uri="{FF2B5EF4-FFF2-40B4-BE49-F238E27FC236}">
                <a16:creationId xmlns:a16="http://schemas.microsoft.com/office/drawing/2014/main" id="{B5B84BDF-857E-4AD2-9AF0-93E33B9980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49496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altLang="en-US" sz="4400">
                <a:solidFill>
                  <a:schemeClr val="tx2"/>
                </a:solidFill>
                <a:latin typeface="Times New Roman" panose="02020603050405020304" pitchFamily="18" charset="0"/>
              </a:rPr>
              <a:t>iRespond Question Master</a:t>
            </a:r>
          </a:p>
        </p:txBody>
      </p:sp>
      <p:sp>
        <p:nvSpPr>
          <p:cNvPr id="2052" name="AShape">
            <a:extLst>
              <a:ext uri="{FF2B5EF4-FFF2-40B4-BE49-F238E27FC236}">
                <a16:creationId xmlns:a16="http://schemas.microsoft.com/office/drawing/2014/main" id="{5207F474-BC40-4A6C-A391-6F99DEEC4C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49496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3100"/>
              <a:t>A.) Response A</a:t>
            </a:r>
          </a:p>
        </p:txBody>
      </p:sp>
      <p:sp>
        <p:nvSpPr>
          <p:cNvPr id="2053" name="BShape">
            <a:extLst>
              <a:ext uri="{FF2B5EF4-FFF2-40B4-BE49-F238E27FC236}">
                <a16:creationId xmlns:a16="http://schemas.microsoft.com/office/drawing/2014/main" id="{EBB3C4C3-D238-4F3A-8276-66307527E1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49496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3100"/>
              <a:t>B.) Response B</a:t>
            </a:r>
          </a:p>
        </p:txBody>
      </p:sp>
      <p:sp>
        <p:nvSpPr>
          <p:cNvPr id="2054" name="CShape">
            <a:extLst>
              <a:ext uri="{FF2B5EF4-FFF2-40B4-BE49-F238E27FC236}">
                <a16:creationId xmlns:a16="http://schemas.microsoft.com/office/drawing/2014/main" id="{395F6B95-D301-46D3-9CC7-C025F4CA88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49496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3100"/>
              <a:t>C.) Response C</a:t>
            </a:r>
          </a:p>
        </p:txBody>
      </p:sp>
      <p:sp>
        <p:nvSpPr>
          <p:cNvPr id="2055" name="DShape">
            <a:extLst>
              <a:ext uri="{FF2B5EF4-FFF2-40B4-BE49-F238E27FC236}">
                <a16:creationId xmlns:a16="http://schemas.microsoft.com/office/drawing/2014/main" id="{52F3F920-A0A4-49BD-9143-CDF89424EA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49496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3100"/>
              <a:t>D.) Response D</a:t>
            </a:r>
          </a:p>
        </p:txBody>
      </p:sp>
      <p:sp>
        <p:nvSpPr>
          <p:cNvPr id="2056" name="EShape">
            <a:extLst>
              <a:ext uri="{FF2B5EF4-FFF2-40B4-BE49-F238E27FC236}">
                <a16:creationId xmlns:a16="http://schemas.microsoft.com/office/drawing/2014/main" id="{2B729FE0-295F-4F9C-B900-B9DE1233A9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49496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3100"/>
              <a:t>E.) Response E</a:t>
            </a:r>
          </a:p>
        </p:txBody>
      </p:sp>
      <p:sp>
        <p:nvSpPr>
          <p:cNvPr id="8" name="Percent">
            <a:extLst>
              <a:ext uri="{FF2B5EF4-FFF2-40B4-BE49-F238E27FC236}">
                <a16:creationId xmlns:a16="http://schemas.microsoft.com/office/drawing/2014/main" id="{15022B23-EDB2-4805-B21D-AE7BAC367002}"/>
              </a:ext>
            </a:extLst>
          </p:cNvPr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>
                <a:solidFill>
                  <a:srgbClr val="FFFFFF"/>
                </a:solidFill>
              </a:rPr>
              <a:t>Percent Complete 100%</a:t>
            </a:r>
          </a:p>
        </p:txBody>
      </p:sp>
      <p:sp>
        <p:nvSpPr>
          <p:cNvPr id="9" name="Timer">
            <a:extLst>
              <a:ext uri="{FF2B5EF4-FFF2-40B4-BE49-F238E27FC236}">
                <a16:creationId xmlns:a16="http://schemas.microsoft.com/office/drawing/2014/main" id="{4E255F10-8D1F-4C25-A071-E00A03716550}"/>
              </a:ext>
            </a:extLst>
          </p:cNvPr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>
                <a:solidFill>
                  <a:srgbClr val="FFFFFF"/>
                </a:solidFill>
              </a:rPr>
              <a:t>00:30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>
    <p:wipe dir="d"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C601C058-E289-46E8-B457-E98933B75AC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3107" name="Rectangle 3">
              <a:extLst>
                <a:ext uri="{FF2B5EF4-FFF2-40B4-BE49-F238E27FC236}">
                  <a16:creationId xmlns:a16="http://schemas.microsoft.com/office/drawing/2014/main" id="{4568A161-5603-4A88-9425-065D9321C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08" name="Rectangle 4">
              <a:extLst>
                <a:ext uri="{FF2B5EF4-FFF2-40B4-BE49-F238E27FC236}">
                  <a16:creationId xmlns:a16="http://schemas.microsoft.com/office/drawing/2014/main" id="{119C3339-EE0C-4FE7-B743-582564A603E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09" name="Line 5">
              <a:extLst>
                <a:ext uri="{FF2B5EF4-FFF2-40B4-BE49-F238E27FC236}">
                  <a16:creationId xmlns:a16="http://schemas.microsoft.com/office/drawing/2014/main" id="{9E52767B-5C5F-464E-8007-0B45AFD0C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GraphShape" hidden="1">
            <a:extLst>
              <a:ext uri="{FF2B5EF4-FFF2-40B4-BE49-F238E27FC236}">
                <a16:creationId xmlns:a16="http://schemas.microsoft.com/office/drawing/2014/main" id="{5C328857-8E47-432C-AF0B-0FB0B9846358}"/>
              </a:ext>
            </a:extLst>
          </p:cNvPr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/>
              <a:t>iRespond Graph</a:t>
            </a:r>
          </a:p>
        </p:txBody>
      </p:sp>
      <p:grpSp>
        <p:nvGrpSpPr>
          <p:cNvPr id="3076" name="CorrectBarGroup">
            <a:extLst>
              <a:ext uri="{FF2B5EF4-FFF2-40B4-BE49-F238E27FC236}">
                <a16:creationId xmlns:a16="http://schemas.microsoft.com/office/drawing/2014/main" id="{60178EF9-FF28-47A3-AAF7-2F48E046B4E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>
              <a:extLst>
                <a:ext uri="{FF2B5EF4-FFF2-40B4-BE49-F238E27FC236}">
                  <a16:creationId xmlns:a16="http://schemas.microsoft.com/office/drawing/2014/main" id="{305DA876-9DF1-4811-BCD7-DAFAC70D510A}"/>
                </a:ext>
              </a:extLst>
            </p:cNvPr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CorrectBar1">
              <a:extLst>
                <a:ext uri="{FF2B5EF4-FFF2-40B4-BE49-F238E27FC236}">
                  <a16:creationId xmlns:a16="http://schemas.microsoft.com/office/drawing/2014/main" id="{DC74E80B-291C-46EC-844D-47B74FA551E2}"/>
                </a:ext>
              </a:extLst>
            </p:cNvPr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3077" name="PercentLabelGroup">
            <a:extLst>
              <a:ext uri="{FF2B5EF4-FFF2-40B4-BE49-F238E27FC236}">
                <a16:creationId xmlns:a16="http://schemas.microsoft.com/office/drawing/2014/main" id="{D236F513-489A-48E9-BC71-934615D557F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>
              <a:extLst>
                <a:ext uri="{FF2B5EF4-FFF2-40B4-BE49-F238E27FC236}">
                  <a16:creationId xmlns:a16="http://schemas.microsoft.com/office/drawing/2014/main" id="{F5452538-3886-4B36-94C7-7F2EB24326C7}"/>
                </a:ext>
              </a:extLst>
            </p:cNvPr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FFFFFF"/>
                  </a:solidFill>
                </a:rPr>
                <a:t>67%</a:t>
              </a:r>
            </a:p>
          </p:txBody>
        </p:sp>
        <p:sp>
          <p:nvSpPr>
            <p:cNvPr id="6" name="PercentLabel1">
              <a:extLst>
                <a:ext uri="{FF2B5EF4-FFF2-40B4-BE49-F238E27FC236}">
                  <a16:creationId xmlns:a16="http://schemas.microsoft.com/office/drawing/2014/main" id="{9251603E-9E24-4022-A56E-8D139EA78D5B}"/>
                </a:ext>
              </a:extLst>
            </p:cNvPr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FFFFFF"/>
                  </a:solidFill>
                </a:rPr>
                <a:t>33%</a:t>
              </a:r>
            </a:p>
          </p:txBody>
        </p:sp>
        <p:sp>
          <p:nvSpPr>
            <p:cNvPr id="9" name="PercentLabel2">
              <a:extLst>
                <a:ext uri="{FF2B5EF4-FFF2-40B4-BE49-F238E27FC236}">
                  <a16:creationId xmlns:a16="http://schemas.microsoft.com/office/drawing/2014/main" id="{693745B1-F6A0-4254-9C69-5EB19341C6BA}"/>
                </a:ext>
              </a:extLst>
            </p:cNvPr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FFFFFF"/>
                  </a:solidFill>
                </a:rPr>
                <a:t>100%</a:t>
              </a:r>
            </a:p>
          </p:txBody>
        </p:sp>
        <p:sp>
          <p:nvSpPr>
            <p:cNvPr id="12" name="PercentLabel3">
              <a:extLst>
                <a:ext uri="{FF2B5EF4-FFF2-40B4-BE49-F238E27FC236}">
                  <a16:creationId xmlns:a16="http://schemas.microsoft.com/office/drawing/2014/main" id="{5E16C9E7-EB92-4304-92DF-8B9A28E029A8}"/>
                </a:ext>
              </a:extLst>
            </p:cNvPr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FFFFFF"/>
                  </a:solidFill>
                </a:rPr>
                <a:t>100%</a:t>
              </a:r>
            </a:p>
          </p:txBody>
        </p:sp>
        <p:sp>
          <p:nvSpPr>
            <p:cNvPr id="15" name="PercentLabel4">
              <a:extLst>
                <a:ext uri="{FF2B5EF4-FFF2-40B4-BE49-F238E27FC236}">
                  <a16:creationId xmlns:a16="http://schemas.microsoft.com/office/drawing/2014/main" id="{917BFADE-D853-46AE-9B5F-A1AD9C1328A5}"/>
                </a:ext>
              </a:extLst>
            </p:cNvPr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FFFFFF"/>
                  </a:solidFill>
                </a:rPr>
                <a:t>67%</a:t>
              </a:r>
            </a:p>
          </p:txBody>
        </p:sp>
      </p:grpSp>
      <p:grpSp>
        <p:nvGrpSpPr>
          <p:cNvPr id="3078" name="IncorrectBarGroup">
            <a:extLst>
              <a:ext uri="{FF2B5EF4-FFF2-40B4-BE49-F238E27FC236}">
                <a16:creationId xmlns:a16="http://schemas.microsoft.com/office/drawing/2014/main" id="{FAA61D5C-7648-4E0E-A0DD-92FACDFE1C6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>
              <a:extLst>
                <a:ext uri="{FF2B5EF4-FFF2-40B4-BE49-F238E27FC236}">
                  <a16:creationId xmlns:a16="http://schemas.microsoft.com/office/drawing/2014/main" id="{7728EB0A-EFA4-4F8D-9342-310B08FF159C}"/>
                </a:ext>
              </a:extLst>
            </p:cNvPr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IncorrectBar3">
              <a:extLst>
                <a:ext uri="{FF2B5EF4-FFF2-40B4-BE49-F238E27FC236}">
                  <a16:creationId xmlns:a16="http://schemas.microsoft.com/office/drawing/2014/main" id="{62C4204D-E3E7-49CE-8F70-BAEE66321DB2}"/>
                </a:ext>
              </a:extLst>
            </p:cNvPr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IncorrectBar4">
              <a:extLst>
                <a:ext uri="{FF2B5EF4-FFF2-40B4-BE49-F238E27FC236}">
                  <a16:creationId xmlns:a16="http://schemas.microsoft.com/office/drawing/2014/main" id="{5CAF2ABD-53C0-4A2D-B7E0-340AC982EBD1}"/>
                </a:ext>
              </a:extLst>
            </p:cNvPr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3079" name="XLabelGroup">
            <a:extLst>
              <a:ext uri="{FF2B5EF4-FFF2-40B4-BE49-F238E27FC236}">
                <a16:creationId xmlns:a16="http://schemas.microsoft.com/office/drawing/2014/main" id="{9443C4C3-E5F0-4A10-9522-C837F896A4E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>
              <a:extLst>
                <a:ext uri="{FF2B5EF4-FFF2-40B4-BE49-F238E27FC236}">
                  <a16:creationId xmlns:a16="http://schemas.microsoft.com/office/drawing/2014/main" id="{38F8DA0A-2C69-4553-B016-5E372BD32DD7}"/>
                </a:ext>
              </a:extLst>
            </p:cNvPr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FFFFFF"/>
                  </a:solidFill>
                </a:rPr>
                <a:t>A*</a:t>
              </a:r>
            </a:p>
          </p:txBody>
        </p:sp>
        <p:sp>
          <p:nvSpPr>
            <p:cNvPr id="8" name="XValueLabel1">
              <a:extLst>
                <a:ext uri="{FF2B5EF4-FFF2-40B4-BE49-F238E27FC236}">
                  <a16:creationId xmlns:a16="http://schemas.microsoft.com/office/drawing/2014/main" id="{A3D10053-A5CD-4E1F-94F9-1539C9BFAA42}"/>
                </a:ext>
              </a:extLst>
            </p:cNvPr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FFFFFF"/>
                  </a:solidFill>
                </a:rPr>
                <a:t>B*</a:t>
              </a:r>
            </a:p>
          </p:txBody>
        </p:sp>
        <p:sp>
          <p:nvSpPr>
            <p:cNvPr id="11" name="XValueLabel2">
              <a:extLst>
                <a:ext uri="{FF2B5EF4-FFF2-40B4-BE49-F238E27FC236}">
                  <a16:creationId xmlns:a16="http://schemas.microsoft.com/office/drawing/2014/main" id="{4CC0C227-A036-40E1-89B1-65E07148DD2D}"/>
                </a:ext>
              </a:extLst>
            </p:cNvPr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4" name="XValueLabel3">
              <a:extLst>
                <a:ext uri="{FF2B5EF4-FFF2-40B4-BE49-F238E27FC236}">
                  <a16:creationId xmlns:a16="http://schemas.microsoft.com/office/drawing/2014/main" id="{E221895E-15D7-4FEE-8C3D-573E0CF65E1B}"/>
                </a:ext>
              </a:extLst>
            </p:cNvPr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FFFFFF"/>
                  </a:solidFill>
                </a:rPr>
                <a:t>D</a:t>
              </a:r>
            </a:p>
          </p:txBody>
        </p:sp>
        <p:sp>
          <p:nvSpPr>
            <p:cNvPr id="17" name="XValueLabel4">
              <a:extLst>
                <a:ext uri="{FF2B5EF4-FFF2-40B4-BE49-F238E27FC236}">
                  <a16:creationId xmlns:a16="http://schemas.microsoft.com/office/drawing/2014/main" id="{6ED76356-B32A-46D7-BB71-4BE09E85CC81}"/>
                </a:ext>
              </a:extLst>
            </p:cNvPr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FFFFFF"/>
                  </a:solidFill>
                </a:rPr>
                <a:t>E</a:t>
              </a:r>
            </a:p>
          </p:txBody>
        </p:sp>
      </p:grpSp>
      <p:grpSp>
        <p:nvGrpSpPr>
          <p:cNvPr id="3080" name="AxisLineGroup">
            <a:extLst>
              <a:ext uri="{FF2B5EF4-FFF2-40B4-BE49-F238E27FC236}">
                <a16:creationId xmlns:a16="http://schemas.microsoft.com/office/drawing/2014/main" id="{DB8775C6-F60E-45BF-9503-3DED0432D40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>
              <a:extLst>
                <a:ext uri="{FF2B5EF4-FFF2-40B4-BE49-F238E27FC236}">
                  <a16:creationId xmlns:a16="http://schemas.microsoft.com/office/drawing/2014/main" id="{84701898-47C3-4B5C-9750-089B928C1790}"/>
                </a:ext>
              </a:extLst>
            </p:cNvPr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YAxisLine">
              <a:extLst>
                <a:ext uri="{FF2B5EF4-FFF2-40B4-BE49-F238E27FC236}">
                  <a16:creationId xmlns:a16="http://schemas.microsoft.com/office/drawing/2014/main" id="{F28A6B2D-F30E-4798-87AA-A1B16784C5F8}"/>
                </a:ext>
              </a:extLst>
            </p:cNvPr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YAxisTick0">
              <a:extLst>
                <a:ext uri="{FF2B5EF4-FFF2-40B4-BE49-F238E27FC236}">
                  <a16:creationId xmlns:a16="http://schemas.microsoft.com/office/drawing/2014/main" id="{82C030A4-370C-4A36-9BED-FA31A6FDE2C0}"/>
                </a:ext>
              </a:extLst>
            </p:cNvPr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Tick1">
              <a:extLst>
                <a:ext uri="{FF2B5EF4-FFF2-40B4-BE49-F238E27FC236}">
                  <a16:creationId xmlns:a16="http://schemas.microsoft.com/office/drawing/2014/main" id="{3C5C4B35-E011-44D6-9162-695BBB7041C1}"/>
                </a:ext>
              </a:extLst>
            </p:cNvPr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Tick2">
              <a:extLst>
                <a:ext uri="{FF2B5EF4-FFF2-40B4-BE49-F238E27FC236}">
                  <a16:creationId xmlns:a16="http://schemas.microsoft.com/office/drawing/2014/main" id="{6EA19D38-7BBF-43D7-9499-E1EE44C5D0F3}"/>
                </a:ext>
              </a:extLst>
            </p:cNvPr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3">
              <a:extLst>
                <a:ext uri="{FF2B5EF4-FFF2-40B4-BE49-F238E27FC236}">
                  <a16:creationId xmlns:a16="http://schemas.microsoft.com/office/drawing/2014/main" id="{D489581D-2665-4C47-9EEE-4CF645A646D3}"/>
                </a:ext>
              </a:extLst>
            </p:cNvPr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1" name="YLabelGroup">
            <a:extLst>
              <a:ext uri="{FF2B5EF4-FFF2-40B4-BE49-F238E27FC236}">
                <a16:creationId xmlns:a16="http://schemas.microsoft.com/office/drawing/2014/main" id="{C9078AC2-83E6-4465-B8C2-D70F7941C35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>
              <a:extLst>
                <a:ext uri="{FF2B5EF4-FFF2-40B4-BE49-F238E27FC236}">
                  <a16:creationId xmlns:a16="http://schemas.microsoft.com/office/drawing/2014/main" id="{C151247F-7FDB-4A80-957F-240501267384}"/>
                </a:ext>
              </a:extLst>
            </p:cNvPr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23" name="YValueLabel1">
              <a:extLst>
                <a:ext uri="{FF2B5EF4-FFF2-40B4-BE49-F238E27FC236}">
                  <a16:creationId xmlns:a16="http://schemas.microsoft.com/office/drawing/2014/main" id="{50C35FDA-FE52-402C-BCA2-C1CFCA448F7A}"/>
                </a:ext>
              </a:extLst>
            </p:cNvPr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25" name="YValueLabel2">
              <a:extLst>
                <a:ext uri="{FF2B5EF4-FFF2-40B4-BE49-F238E27FC236}">
                  <a16:creationId xmlns:a16="http://schemas.microsoft.com/office/drawing/2014/main" id="{0BECCE6F-54C3-43AB-B5C8-CB0AD667E170}"/>
                </a:ext>
              </a:extLst>
            </p:cNvPr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27" name="YValueLabel3">
              <a:extLst>
                <a:ext uri="{FF2B5EF4-FFF2-40B4-BE49-F238E27FC236}">
                  <a16:creationId xmlns:a16="http://schemas.microsoft.com/office/drawing/2014/main" id="{4B728FD9-22FE-4F42-B355-DB0EB3078B12}"/>
                </a:ext>
              </a:extLst>
            </p:cNvPr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wipe dir="d"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F03E9FF-B156-4C6C-8244-5D02EDD83D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Minerals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E65188A-9DD8-4E25-916F-9CE4537D4A6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3733800"/>
            <a:ext cx="7924800" cy="1873250"/>
          </a:xfrm>
        </p:spPr>
        <p:txBody>
          <a:bodyPr/>
          <a:lstStyle/>
          <a:p>
            <a:r>
              <a:rPr lang="en-US" altLang="en-US" sz="2000" b="1"/>
              <a:t>S6E5. Obtain, evaluate, and communicate information to show how Earth’s surface is formed. </a:t>
            </a:r>
            <a:endParaRPr lang="en-US" altLang="en-US" sz="2000"/>
          </a:p>
          <a:p>
            <a:r>
              <a:rPr lang="en-US" altLang="en-US" sz="2000"/>
              <a:t>b. Plan and carry out an investigation of the characteristics of minerals and how minerals contribute to rock composition. </a:t>
            </a:r>
          </a:p>
          <a:p>
            <a:pPr eaLnBrk="1" hangingPunct="1"/>
            <a:endParaRPr lang="en-US" altLang="en-US" sz="1600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230FA89-E09D-40C8-A03B-5AB9BB5E20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/>
              <a:t>Identifying Minerals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26EBF7F-BBDB-4DEF-91F0-530D9639E28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4000500" cy="4572000"/>
          </a:xfrm>
        </p:spPr>
        <p:txBody>
          <a:bodyPr/>
          <a:lstStyle/>
          <a:p>
            <a:pPr eaLnBrk="1" hangingPunct="1"/>
            <a:r>
              <a:rPr lang="en-US" altLang="en-US" sz="2700"/>
              <a:t>Each mineral has specific properties that can be used to identify it.</a:t>
            </a:r>
          </a:p>
          <a:p>
            <a:pPr eaLnBrk="1" hangingPunct="1"/>
            <a:r>
              <a:rPr lang="en-US" altLang="en-US" sz="2000"/>
              <a:t>Hardness</a:t>
            </a:r>
          </a:p>
          <a:p>
            <a:pPr eaLnBrk="1" hangingPunct="1"/>
            <a:r>
              <a:rPr lang="en-US" altLang="en-US" sz="2000"/>
              <a:t>density</a:t>
            </a:r>
          </a:p>
          <a:p>
            <a:pPr eaLnBrk="1" hangingPunct="1"/>
            <a:r>
              <a:rPr lang="en-US" altLang="en-US" sz="2000"/>
              <a:t>luster</a:t>
            </a:r>
          </a:p>
          <a:p>
            <a:pPr eaLnBrk="1" hangingPunct="1"/>
            <a:r>
              <a:rPr lang="en-US" altLang="en-US" sz="2000"/>
              <a:t>color</a:t>
            </a:r>
          </a:p>
          <a:p>
            <a:pPr eaLnBrk="1" hangingPunct="1"/>
            <a:r>
              <a:rPr lang="en-US" altLang="en-US" sz="2000"/>
              <a:t>streak</a:t>
            </a:r>
          </a:p>
          <a:p>
            <a:pPr eaLnBrk="1" hangingPunct="1"/>
            <a:r>
              <a:rPr lang="en-US" altLang="en-US" sz="2000"/>
              <a:t>crystal system</a:t>
            </a:r>
          </a:p>
          <a:p>
            <a:pPr eaLnBrk="1" hangingPunct="1"/>
            <a:r>
              <a:rPr lang="en-US" altLang="en-US" sz="2000"/>
              <a:t>cleavage and fracture</a:t>
            </a:r>
          </a:p>
          <a:p>
            <a:pPr eaLnBrk="1" hangingPunct="1"/>
            <a:r>
              <a:rPr lang="en-US" altLang="en-US" sz="2000"/>
              <a:t>special properties</a:t>
            </a:r>
            <a:endParaRPr lang="en-US" altLang="en-US" sz="2700"/>
          </a:p>
        </p:txBody>
      </p:sp>
      <p:pic>
        <p:nvPicPr>
          <p:cNvPr id="41988" name="Picture 4">
            <a:extLst>
              <a:ext uri="{FF2B5EF4-FFF2-40B4-BE49-F238E27FC236}">
                <a16:creationId xmlns:a16="http://schemas.microsoft.com/office/drawing/2014/main" id="{24C67695-16F7-4981-9F95-04468A2F511E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A463F4F-9A7E-41B6-9BAD-E27DC38578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Hardness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436076F-3565-4034-A0BC-880F18D1D28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700"/>
              <a:t>A measure of how easily a mineral can be scratched.</a:t>
            </a:r>
          </a:p>
          <a:p>
            <a:pPr eaLnBrk="1" hangingPunct="1"/>
            <a:r>
              <a:rPr lang="en-US" altLang="en-US" sz="2700"/>
              <a:t>Determined by the atomic structure of the mineral.</a:t>
            </a:r>
          </a:p>
          <a:p>
            <a:pPr eaLnBrk="1" hangingPunct="1"/>
            <a:r>
              <a:rPr lang="en-US" altLang="en-US" sz="2700"/>
              <a:t>Friedrich Mohs developed the scale we use today.</a:t>
            </a:r>
          </a:p>
        </p:txBody>
      </p:sp>
      <p:pic>
        <p:nvPicPr>
          <p:cNvPr id="43012" name="Picture 4">
            <a:extLst>
              <a:ext uri="{FF2B5EF4-FFF2-40B4-BE49-F238E27FC236}">
                <a16:creationId xmlns:a16="http://schemas.microsoft.com/office/drawing/2014/main" id="{2F93D108-868D-48EA-84DD-F5184B60B41F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1EB0304-5F8E-4281-825A-6A0ED3C6F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Density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8770D38-EFC0-4D0C-AB60-1E637F36985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700"/>
              <a:t>Minerals will have a certain density regardless of the size of the sample.</a:t>
            </a:r>
          </a:p>
          <a:p>
            <a:pPr eaLnBrk="1" hangingPunct="1"/>
            <a:r>
              <a:rPr lang="en-US" altLang="en-US" sz="2700"/>
              <a:t>When geologists compare the weight of the mineral to the weight of an equal volume of water it is called specific gravity.</a:t>
            </a:r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id="{1E1CCFB1-604B-496B-BD05-5B52B7AF60C6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C59C9DE9-14D7-4265-9D4E-69885E5E71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Color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BF878C1-19BB-4187-A686-D7C10CC7219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300"/>
              <a:t>Not especially useful in identifying minerals, as some minerals like quartz can come in a variety of colors.</a:t>
            </a:r>
          </a:p>
          <a:p>
            <a:pPr eaLnBrk="1" hangingPunct="1"/>
            <a:r>
              <a:rPr lang="en-US" altLang="en-US" sz="2300"/>
              <a:t>Impurities and weathering can change the color of a mineral, so color is not the best way to identify a mineral.</a:t>
            </a:r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4C578272-7097-4E23-981C-6D9E6D3940E7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E8A7115-8893-487F-A70E-984EE5E22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Luster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A08DCB1-C08A-4C6F-9BA0-8F9442BCCF3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700"/>
              <a:t>The way a mineral reflects light.</a:t>
            </a:r>
          </a:p>
          <a:p>
            <a:pPr eaLnBrk="1" hangingPunct="1"/>
            <a:r>
              <a:rPr lang="en-US" altLang="en-US" sz="2700"/>
              <a:t>Can be metallic or non-metallic.</a:t>
            </a:r>
          </a:p>
          <a:p>
            <a:pPr eaLnBrk="1" hangingPunct="1"/>
            <a:r>
              <a:rPr lang="en-US" altLang="en-US" sz="2700"/>
              <a:t>Shiny or dull.</a:t>
            </a:r>
          </a:p>
          <a:p>
            <a:pPr eaLnBrk="1" hangingPunct="1"/>
            <a:r>
              <a:rPr lang="en-US" altLang="en-US" sz="2700"/>
              <a:t>Earthy, waxy, pearly, glassy.</a:t>
            </a:r>
          </a:p>
        </p:txBody>
      </p:sp>
      <p:pic>
        <p:nvPicPr>
          <p:cNvPr id="46084" name="Picture 4">
            <a:extLst>
              <a:ext uri="{FF2B5EF4-FFF2-40B4-BE49-F238E27FC236}">
                <a16:creationId xmlns:a16="http://schemas.microsoft.com/office/drawing/2014/main" id="{BAD94446-6C5B-4BDF-B967-FE0EA51A7219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74044F6-3C27-4AF6-9CE5-A09E5F545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Streak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A5C4317-2539-4039-91CE-55C2BC00E6C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700"/>
              <a:t>The color of its powder.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/>
              <a:t>Not always the same as the color of the mineral.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/>
              <a:t>Pyrite has a gold color, but its streak is a greenish black.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/>
              <a:t>Much more reliable than color.</a:t>
            </a:r>
          </a:p>
        </p:txBody>
      </p:sp>
      <p:pic>
        <p:nvPicPr>
          <p:cNvPr id="47108" name="Picture 4">
            <a:extLst>
              <a:ext uri="{FF2B5EF4-FFF2-40B4-BE49-F238E27FC236}">
                <a16:creationId xmlns:a16="http://schemas.microsoft.com/office/drawing/2014/main" id="{41949B28-E6A0-45C7-9E06-6C435A2E1AC5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80F7398-3B1A-41AD-A328-E80F3F328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Crystal System</a:t>
            </a:r>
          </a:p>
        </p:txBody>
      </p:sp>
      <p:sp>
        <p:nvSpPr>
          <p:cNvPr id="48131" name="Rectangle 4">
            <a:extLst>
              <a:ext uri="{FF2B5EF4-FFF2-40B4-BE49-F238E27FC236}">
                <a16:creationId xmlns:a16="http://schemas.microsoft.com/office/drawing/2014/main" id="{768C2D1D-4229-4E73-B47F-F3499C7F35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700"/>
              <a:t>Six groups based on number and angle of the faces.</a:t>
            </a:r>
          </a:p>
          <a:p>
            <a:pPr eaLnBrk="1" hangingPunct="1"/>
            <a:r>
              <a:rPr lang="en-US" altLang="en-US" sz="2700"/>
              <a:t>Example: Halite is cubic, as it always forms perfect cubes.</a:t>
            </a:r>
          </a:p>
        </p:txBody>
      </p:sp>
      <p:sp>
        <p:nvSpPr>
          <p:cNvPr id="48132" name="Rectangle 5">
            <a:extLst>
              <a:ext uri="{FF2B5EF4-FFF2-40B4-BE49-F238E27FC236}">
                <a16:creationId xmlns:a16="http://schemas.microsoft.com/office/drawing/2014/main" id="{22AD77C6-69AD-44D9-8CBC-48D0A8021F0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z="2700"/>
          </a:p>
        </p:txBody>
      </p:sp>
      <p:pic>
        <p:nvPicPr>
          <p:cNvPr id="48133" name="Picture 7" descr="image002">
            <a:extLst>
              <a:ext uri="{FF2B5EF4-FFF2-40B4-BE49-F238E27FC236}">
                <a16:creationId xmlns:a16="http://schemas.microsoft.com/office/drawing/2014/main" id="{7306FC28-D78D-4FC2-9268-EA774D06E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4505325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3ABF8CDF-7AAA-47A0-B589-A6194D28BC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Cleavage</a:t>
            </a:r>
          </a:p>
        </p:txBody>
      </p:sp>
      <p:sp>
        <p:nvSpPr>
          <p:cNvPr id="49155" name="Rectangle 4">
            <a:extLst>
              <a:ext uri="{FF2B5EF4-FFF2-40B4-BE49-F238E27FC236}">
                <a16:creationId xmlns:a16="http://schemas.microsoft.com/office/drawing/2014/main" id="{F9159CB5-9764-4AF5-9168-8614CB47417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700"/>
              <a:t>The way a mineral breaks apart.</a:t>
            </a:r>
          </a:p>
          <a:p>
            <a:pPr eaLnBrk="1" hangingPunct="1"/>
            <a:r>
              <a:rPr lang="en-US" altLang="en-US" sz="2700"/>
              <a:t>If it splits easily along flat surfaces the property is cleavage.</a:t>
            </a:r>
          </a:p>
          <a:p>
            <a:pPr eaLnBrk="1" hangingPunct="1"/>
            <a:endParaRPr lang="en-US" altLang="en-US" sz="2700"/>
          </a:p>
        </p:txBody>
      </p:sp>
      <p:sp>
        <p:nvSpPr>
          <p:cNvPr id="49156" name="Rectangle 8">
            <a:extLst>
              <a:ext uri="{FF2B5EF4-FFF2-40B4-BE49-F238E27FC236}">
                <a16:creationId xmlns:a16="http://schemas.microsoft.com/office/drawing/2014/main" id="{AEC84767-2ADA-42CD-BBC1-FC238835CFA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z="2700"/>
          </a:p>
        </p:txBody>
      </p:sp>
      <p:pic>
        <p:nvPicPr>
          <p:cNvPr id="49157" name="Picture 7" descr="50245406">
            <a:extLst>
              <a:ext uri="{FF2B5EF4-FFF2-40B4-BE49-F238E27FC236}">
                <a16:creationId xmlns:a16="http://schemas.microsoft.com/office/drawing/2014/main" id="{38962F34-910C-4774-86F1-2F68879A5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6657975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182FF93-BA69-40D4-97BA-1663C7EBD9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Fracture</a:t>
            </a:r>
          </a:p>
        </p:txBody>
      </p:sp>
      <p:sp>
        <p:nvSpPr>
          <p:cNvPr id="50179" name="Rectangle 4">
            <a:extLst>
              <a:ext uri="{FF2B5EF4-FFF2-40B4-BE49-F238E27FC236}">
                <a16:creationId xmlns:a16="http://schemas.microsoft.com/office/drawing/2014/main" id="{605A07C1-A9E6-456A-B3F2-CD9141BBE8F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700"/>
              <a:t>A mineral fractures if it breaks in a random or irregular pattern.</a:t>
            </a:r>
          </a:p>
          <a:p>
            <a:pPr eaLnBrk="1" hangingPunct="1"/>
            <a:r>
              <a:rPr lang="en-US" altLang="en-US" sz="2700"/>
              <a:t>A dirt clod fractures!</a:t>
            </a:r>
          </a:p>
          <a:p>
            <a:pPr eaLnBrk="1" hangingPunct="1"/>
            <a:r>
              <a:rPr lang="en-US" altLang="en-US" sz="2700"/>
              <a:t>When a mineral fractures it just crumples into small pieces.</a:t>
            </a:r>
          </a:p>
        </p:txBody>
      </p:sp>
      <p:sp>
        <p:nvSpPr>
          <p:cNvPr id="50180" name="Rectangle 5">
            <a:extLst>
              <a:ext uri="{FF2B5EF4-FFF2-40B4-BE49-F238E27FC236}">
                <a16:creationId xmlns:a16="http://schemas.microsoft.com/office/drawing/2014/main" id="{8662F4F1-375F-4955-96CE-F9510299638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z="2700"/>
          </a:p>
        </p:txBody>
      </p:sp>
      <p:pic>
        <p:nvPicPr>
          <p:cNvPr id="50181" name="Picture 7" descr="22255788">
            <a:extLst>
              <a:ext uri="{FF2B5EF4-FFF2-40B4-BE49-F238E27FC236}">
                <a16:creationId xmlns:a16="http://schemas.microsoft.com/office/drawing/2014/main" id="{F682A818-0B75-4EC6-B3D9-14D0E5CC0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23812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6CC0A4F3-87AE-4B58-95FD-E51F1C6D6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Special Properties</a:t>
            </a:r>
          </a:p>
        </p:txBody>
      </p:sp>
      <p:sp>
        <p:nvSpPr>
          <p:cNvPr id="51203" name="Rectangle 4">
            <a:extLst>
              <a:ext uri="{FF2B5EF4-FFF2-40B4-BE49-F238E27FC236}">
                <a16:creationId xmlns:a16="http://schemas.microsoft.com/office/drawing/2014/main" id="{34BDCB91-1084-4C00-8CFB-9CF936E39E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5000"/>
            <a:ext cx="4000500" cy="4038600"/>
          </a:xfrm>
        </p:spPr>
        <p:txBody>
          <a:bodyPr/>
          <a:lstStyle/>
          <a:p>
            <a:pPr eaLnBrk="1" hangingPunct="1"/>
            <a:r>
              <a:rPr lang="en-US" altLang="en-US" sz="2700"/>
              <a:t>Some minerals have a property known as fluorescence, which means they glow under UV light.</a:t>
            </a:r>
          </a:p>
          <a:p>
            <a:pPr eaLnBrk="1" hangingPunct="1"/>
            <a:r>
              <a:rPr lang="en-US" altLang="en-US" sz="2700"/>
              <a:t>Others are magnetic, radioactive or have electrical properties.</a:t>
            </a:r>
          </a:p>
        </p:txBody>
      </p:sp>
      <p:sp>
        <p:nvSpPr>
          <p:cNvPr id="51204" name="Rectangle 5">
            <a:extLst>
              <a:ext uri="{FF2B5EF4-FFF2-40B4-BE49-F238E27FC236}">
                <a16:creationId xmlns:a16="http://schemas.microsoft.com/office/drawing/2014/main" id="{EE57A8F8-BC0D-438F-BF14-3FB7A4A3A5E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z="2700"/>
          </a:p>
        </p:txBody>
      </p:sp>
      <p:pic>
        <p:nvPicPr>
          <p:cNvPr id="51205" name="Picture 7" descr="img-col-mus-min-flo-hig-1">
            <a:extLst>
              <a:ext uri="{FF2B5EF4-FFF2-40B4-BE49-F238E27FC236}">
                <a16:creationId xmlns:a16="http://schemas.microsoft.com/office/drawing/2014/main" id="{44398FB6-C035-43DE-85E8-E3402321E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19400"/>
            <a:ext cx="37147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9" descr="250f">
            <a:extLst>
              <a:ext uri="{FF2B5EF4-FFF2-40B4-BE49-F238E27FC236}">
                <a16:creationId xmlns:a16="http://schemas.microsoft.com/office/drawing/2014/main" id="{955F68F1-CB50-436D-A3AB-63114B995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"/>
            <a:ext cx="23812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1" name="Picture 11" descr="hst_min_009_a">
            <a:extLst>
              <a:ext uri="{FF2B5EF4-FFF2-40B4-BE49-F238E27FC236}">
                <a16:creationId xmlns:a16="http://schemas.microsoft.com/office/drawing/2014/main" id="{B060857C-00E8-42BA-B969-A8DA944F0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41513"/>
            <a:ext cx="805815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521C8D8E-BBD8-4064-A5AF-1A7959BF7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Minerals</a:t>
            </a:r>
          </a:p>
        </p:txBody>
      </p:sp>
      <p:sp>
        <p:nvSpPr>
          <p:cNvPr id="29699" name="Rectangle 5">
            <a:extLst>
              <a:ext uri="{FF2B5EF4-FFF2-40B4-BE49-F238E27FC236}">
                <a16:creationId xmlns:a16="http://schemas.microsoft.com/office/drawing/2014/main" id="{698BDB8B-6CA1-483B-A8A4-47D6DD98CF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700"/>
              <a:t>Naturally occurring</a:t>
            </a:r>
          </a:p>
          <a:p>
            <a:pPr eaLnBrk="1" hangingPunct="1"/>
            <a:r>
              <a:rPr lang="en-US" altLang="en-US" sz="2700"/>
              <a:t>Inorganic solid</a:t>
            </a:r>
          </a:p>
          <a:p>
            <a:pPr eaLnBrk="1" hangingPunct="1"/>
            <a:r>
              <a:rPr lang="en-US" altLang="en-US" sz="2700"/>
              <a:t>Crystal structure</a:t>
            </a:r>
          </a:p>
          <a:p>
            <a:pPr eaLnBrk="1" hangingPunct="1"/>
            <a:r>
              <a:rPr lang="en-US" altLang="en-US" sz="2700"/>
              <a:t>Definite chemical composition</a:t>
            </a:r>
          </a:p>
          <a:p>
            <a:pPr eaLnBrk="1" hangingPunct="1"/>
            <a:endParaRPr lang="en-US" altLang="en-US" sz="2700"/>
          </a:p>
        </p:txBody>
      </p:sp>
      <p:sp>
        <p:nvSpPr>
          <p:cNvPr id="29700" name="Rectangle 6">
            <a:extLst>
              <a:ext uri="{FF2B5EF4-FFF2-40B4-BE49-F238E27FC236}">
                <a16:creationId xmlns:a16="http://schemas.microsoft.com/office/drawing/2014/main" id="{CAB4FDB5-13D8-44E8-A188-960F2269241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z="2700"/>
          </a:p>
        </p:txBody>
      </p:sp>
      <p:pic>
        <p:nvPicPr>
          <p:cNvPr id="29701" name="Picture 8" descr="minerals">
            <a:extLst>
              <a:ext uri="{FF2B5EF4-FFF2-40B4-BE49-F238E27FC236}">
                <a16:creationId xmlns:a16="http://schemas.microsoft.com/office/drawing/2014/main" id="{95BB834E-E61F-40DE-A445-DAAE6E9AC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353377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880DCC1-72DE-40D6-85D5-50DB1E207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a Mineral?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48FE1D2-67E1-4CDE-90DD-640A59E37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Most minerals look like rocks, so are minerals rocks?</a:t>
            </a:r>
          </a:p>
          <a:p>
            <a:pPr eaLnBrk="1" hangingPunct="1"/>
            <a:r>
              <a:rPr lang="en-US" altLang="en-US" dirty="0"/>
              <a:t>Not really, as rocks are made of minerals, but minerals are not made of rocks.</a:t>
            </a:r>
          </a:p>
          <a:p>
            <a:pPr eaLnBrk="1" hangingPunct="1"/>
            <a:r>
              <a:rPr lang="en-US" altLang="en-US" dirty="0"/>
              <a:t>A mineral is a naturally occurring usually inorganic solid that has a definite crystalline structure and chemical composition.</a:t>
            </a: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1BA48A4A-CE52-4E90-B9CA-7B71DEBEC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Naturally Occurring</a:t>
            </a:r>
          </a:p>
        </p:txBody>
      </p:sp>
      <p:sp>
        <p:nvSpPr>
          <p:cNvPr id="31747" name="Rectangle 5">
            <a:extLst>
              <a:ext uri="{FF2B5EF4-FFF2-40B4-BE49-F238E27FC236}">
                <a16:creationId xmlns:a16="http://schemas.microsoft.com/office/drawing/2014/main" id="{4D5BE5F5-9D4D-45DC-B165-9037F5FA579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700"/>
              <a:t>Minerals must occur naturally.</a:t>
            </a:r>
          </a:p>
          <a:p>
            <a:pPr eaLnBrk="1" hangingPunct="1"/>
            <a:r>
              <a:rPr lang="en-US" altLang="en-US" sz="2700"/>
              <a:t>Cannot be man made.</a:t>
            </a:r>
          </a:p>
          <a:p>
            <a:pPr eaLnBrk="1" hangingPunct="1"/>
            <a:r>
              <a:rPr lang="en-US" altLang="en-US" sz="2700"/>
              <a:t>Cement, bricks, steel, and glass all come from  materials found in the earth, but these are made by people.</a:t>
            </a:r>
          </a:p>
        </p:txBody>
      </p:sp>
      <p:sp>
        <p:nvSpPr>
          <p:cNvPr id="31748" name="Rectangle 6">
            <a:extLst>
              <a:ext uri="{FF2B5EF4-FFF2-40B4-BE49-F238E27FC236}">
                <a16:creationId xmlns:a16="http://schemas.microsoft.com/office/drawing/2014/main" id="{FA1030E1-846A-4D38-A9EA-BDEAAE0D184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z="2700"/>
          </a:p>
        </p:txBody>
      </p:sp>
      <p:pic>
        <p:nvPicPr>
          <p:cNvPr id="31749" name="Picture 8" descr="brkcrk5">
            <a:extLst>
              <a:ext uri="{FF2B5EF4-FFF2-40B4-BE49-F238E27FC236}">
                <a16:creationId xmlns:a16="http://schemas.microsoft.com/office/drawing/2014/main" id="{0F8D4EF1-7AE9-4679-AB73-A4C59E60B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0957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7C9D587-66F2-44EF-92C5-7AEAE509A5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Inorganic</a:t>
            </a:r>
          </a:p>
        </p:txBody>
      </p:sp>
      <p:sp>
        <p:nvSpPr>
          <p:cNvPr id="32771" name="Rectangle 4">
            <a:extLst>
              <a:ext uri="{FF2B5EF4-FFF2-40B4-BE49-F238E27FC236}">
                <a16:creationId xmlns:a16="http://schemas.microsoft.com/office/drawing/2014/main" id="{9A007609-0C2B-4339-A4F3-5E4F4EACD8D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3429000" cy="4038600"/>
          </a:xfrm>
        </p:spPr>
        <p:txBody>
          <a:bodyPr/>
          <a:lstStyle/>
          <a:p>
            <a:pPr eaLnBrk="1" hangingPunct="1"/>
            <a:r>
              <a:rPr lang="en-US" altLang="en-US" sz="2700"/>
              <a:t>Inorganic materials were never living.</a:t>
            </a:r>
          </a:p>
          <a:p>
            <a:pPr eaLnBrk="1" hangingPunct="1"/>
            <a:r>
              <a:rPr lang="en-US" altLang="en-US" sz="2700"/>
              <a:t>Coal is made from the remains of ancient plants and animals, so coal is not a mineral.</a:t>
            </a:r>
          </a:p>
        </p:txBody>
      </p:sp>
      <p:sp>
        <p:nvSpPr>
          <p:cNvPr id="32772" name="Rectangle 5">
            <a:extLst>
              <a:ext uri="{FF2B5EF4-FFF2-40B4-BE49-F238E27FC236}">
                <a16:creationId xmlns:a16="http://schemas.microsoft.com/office/drawing/2014/main" id="{BB7BABC1-E6BF-4CDD-A59D-B23B89B9618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z="2700" dirty="0"/>
          </a:p>
        </p:txBody>
      </p:sp>
      <p:pic>
        <p:nvPicPr>
          <p:cNvPr id="32773" name="Picture 7" descr="11617307_ca62c16c9b">
            <a:extLst>
              <a:ext uri="{FF2B5EF4-FFF2-40B4-BE49-F238E27FC236}">
                <a16:creationId xmlns:a16="http://schemas.microsoft.com/office/drawing/2014/main" id="{4044BB11-81D2-4921-A1E8-88E3A4869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47625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F4EA5F5-693C-4030-8174-C1EA9E999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669925"/>
          </a:xfrm>
        </p:spPr>
        <p:txBody>
          <a:bodyPr/>
          <a:lstStyle/>
          <a:p>
            <a:pPr eaLnBrk="1" hangingPunct="1"/>
            <a:r>
              <a:rPr lang="en-US" altLang="en-US" dirty="0"/>
              <a:t>Solid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89F1F63E-E50E-496D-81F0-42B3D62F0D8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000500" cy="4648200"/>
          </a:xfrm>
        </p:spPr>
        <p:txBody>
          <a:bodyPr/>
          <a:lstStyle/>
          <a:p>
            <a:pPr eaLnBrk="1" hangingPunct="1"/>
            <a:r>
              <a:rPr lang="en-US" altLang="en-US" sz="2700" dirty="0"/>
              <a:t>The state of matter when the material is Definite shape, definite volume.</a:t>
            </a:r>
          </a:p>
          <a:p>
            <a:pPr eaLnBrk="1" hangingPunct="1"/>
            <a:r>
              <a:rPr lang="en-US" altLang="en-US" sz="2700" dirty="0"/>
              <a:t>Matter is anything with volume and mass.</a:t>
            </a:r>
          </a:p>
          <a:p>
            <a:pPr eaLnBrk="1" hangingPunct="1"/>
            <a:r>
              <a:rPr lang="en-US" altLang="en-US" sz="2700" dirty="0"/>
              <a:t>Particles are fixed in place.</a:t>
            </a:r>
          </a:p>
          <a:p>
            <a:pPr eaLnBrk="1" hangingPunct="1"/>
            <a:r>
              <a:rPr lang="en-US" altLang="en-US" sz="2700" dirty="0"/>
              <a:t>Does not take the shape of the container.</a:t>
            </a:r>
          </a:p>
        </p:txBody>
      </p:sp>
      <p:sp>
        <p:nvSpPr>
          <p:cNvPr id="33796" name="Rectangle 9">
            <a:extLst>
              <a:ext uri="{FF2B5EF4-FFF2-40B4-BE49-F238E27FC236}">
                <a16:creationId xmlns:a16="http://schemas.microsoft.com/office/drawing/2014/main" id="{70C4E2D8-48EA-49CC-B221-782501D2B9F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z="2700"/>
          </a:p>
        </p:txBody>
      </p:sp>
      <p:pic>
        <p:nvPicPr>
          <p:cNvPr id="33797" name="Picture 11" descr="icecube">
            <a:extLst>
              <a:ext uri="{FF2B5EF4-FFF2-40B4-BE49-F238E27FC236}">
                <a16:creationId xmlns:a16="http://schemas.microsoft.com/office/drawing/2014/main" id="{CB26E2EC-4118-4192-8138-3D697C910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191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992DEA1-C2B2-43ED-88E3-FEC83B81F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593725"/>
          </a:xfrm>
        </p:spPr>
        <p:txBody>
          <a:bodyPr/>
          <a:lstStyle/>
          <a:p>
            <a:pPr eaLnBrk="1" hangingPunct="1"/>
            <a:r>
              <a:rPr lang="en-US" altLang="en-US" dirty="0"/>
              <a:t>Crystal Structure</a:t>
            </a:r>
          </a:p>
        </p:txBody>
      </p:sp>
      <p:sp>
        <p:nvSpPr>
          <p:cNvPr id="34819" name="Rectangle 4">
            <a:extLst>
              <a:ext uri="{FF2B5EF4-FFF2-40B4-BE49-F238E27FC236}">
                <a16:creationId xmlns:a16="http://schemas.microsoft.com/office/drawing/2014/main" id="{F988C9E4-5C46-4F03-B20E-E8388F8607A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4000500" cy="4724400"/>
          </a:xfrm>
        </p:spPr>
        <p:txBody>
          <a:bodyPr/>
          <a:lstStyle/>
          <a:p>
            <a:pPr eaLnBrk="1" hangingPunct="1"/>
            <a:r>
              <a:rPr lang="en-US" altLang="en-US" sz="2700" dirty="0"/>
              <a:t>Minerals have crystal structure because they are made of crystals.</a:t>
            </a:r>
          </a:p>
          <a:p>
            <a:pPr eaLnBrk="1" hangingPunct="1"/>
            <a:r>
              <a:rPr lang="en-US" altLang="en-US" sz="2700" dirty="0"/>
              <a:t>The particles of the material line up in a regular, repeating pattern.</a:t>
            </a:r>
          </a:p>
          <a:p>
            <a:pPr eaLnBrk="1" hangingPunct="1"/>
            <a:r>
              <a:rPr lang="en-US" altLang="en-US" sz="2700" dirty="0"/>
              <a:t>Has flat sides called faces, that meet at sharp edges and corners.</a:t>
            </a:r>
          </a:p>
        </p:txBody>
      </p:sp>
      <p:sp>
        <p:nvSpPr>
          <p:cNvPr id="34820" name="Rectangle 5">
            <a:extLst>
              <a:ext uri="{FF2B5EF4-FFF2-40B4-BE49-F238E27FC236}">
                <a16:creationId xmlns:a16="http://schemas.microsoft.com/office/drawing/2014/main" id="{8C6E2279-E2A2-4970-92E9-E61F4BD5593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z="2700"/>
          </a:p>
        </p:txBody>
      </p:sp>
      <p:pic>
        <p:nvPicPr>
          <p:cNvPr id="34821" name="Picture 7" descr="crystal1">
            <a:extLst>
              <a:ext uri="{FF2B5EF4-FFF2-40B4-BE49-F238E27FC236}">
                <a16:creationId xmlns:a16="http://schemas.microsoft.com/office/drawing/2014/main" id="{0A790501-FFCA-46AC-8AA3-E11D102E6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3810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9" descr="pic4">
            <a:extLst>
              <a:ext uri="{FF2B5EF4-FFF2-40B4-BE49-F238E27FC236}">
                <a16:creationId xmlns:a16="http://schemas.microsoft.com/office/drawing/2014/main" id="{AEC637A9-C04E-4188-A150-1FAE2DF90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401002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6F01DFC-BA2F-4162-8EF7-300C42A0B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Definite Chemical Composition</a:t>
            </a: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B174F512-7FA0-4E7C-B9BC-62D0A1A27BD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300"/>
              <a:t>Always contains certain elements in the same proportion.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/>
              <a:t>Almost all minerals are compounds, which are two or more different elements bonded together (holding hands).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/>
              <a:t>Pyrite is two sulfur atoms holding hands with an atom of iron.</a:t>
            </a:r>
          </a:p>
          <a:p>
            <a:pPr eaLnBrk="1" hangingPunct="1">
              <a:lnSpc>
                <a:spcPct val="90000"/>
              </a:lnSpc>
            </a:pPr>
            <a:endParaRPr lang="en-US" altLang="en-US" sz="2300"/>
          </a:p>
        </p:txBody>
      </p:sp>
      <p:sp>
        <p:nvSpPr>
          <p:cNvPr id="35844" name="Rectangle 5">
            <a:extLst>
              <a:ext uri="{FF2B5EF4-FFF2-40B4-BE49-F238E27FC236}">
                <a16:creationId xmlns:a16="http://schemas.microsoft.com/office/drawing/2014/main" id="{37728E6E-064C-43C8-B3D4-DA8270FAE3B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300"/>
          </a:p>
        </p:txBody>
      </p:sp>
      <p:pic>
        <p:nvPicPr>
          <p:cNvPr id="35845" name="Picture 7" descr="[Chalkboard Structure]">
            <a:extLst>
              <a:ext uri="{FF2B5EF4-FFF2-40B4-BE49-F238E27FC236}">
                <a16:creationId xmlns:a16="http://schemas.microsoft.com/office/drawing/2014/main" id="{5A05D49C-DAE9-4F0B-A368-72B6832EB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2619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9" descr="Pyrite">
            <a:extLst>
              <a:ext uri="{FF2B5EF4-FFF2-40B4-BE49-F238E27FC236}">
                <a16:creationId xmlns:a16="http://schemas.microsoft.com/office/drawing/2014/main" id="{9FFDAE78-3191-41C5-BEC4-7210833D8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2619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641A5C54-71DD-4A94-932E-5401F63FD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/>
              <a:t>Chemical Formula’s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B83CB20C-AA76-47AE-974C-ACC3FFD0E47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00500" cy="5257800"/>
          </a:xfrm>
        </p:spPr>
        <p:txBody>
          <a:bodyPr/>
          <a:lstStyle/>
          <a:p>
            <a:pPr eaLnBrk="1" hangingPunct="1"/>
            <a:r>
              <a:rPr lang="en-US" altLang="en-US" sz="2400"/>
              <a:t>Have a definite format.</a:t>
            </a:r>
          </a:p>
          <a:p>
            <a:pPr eaLnBrk="1" hangingPunct="1"/>
            <a:r>
              <a:rPr lang="en-US" altLang="en-US" sz="2400"/>
              <a:t>Written together means they are bonded.</a:t>
            </a:r>
          </a:p>
          <a:p>
            <a:pPr eaLnBrk="1" hangingPunct="1"/>
            <a:r>
              <a:rPr lang="en-US" altLang="en-US" sz="2400"/>
              <a:t>Coefficients tell how many of the whole thing you have.</a:t>
            </a:r>
          </a:p>
          <a:p>
            <a:pPr eaLnBrk="1" hangingPunct="1"/>
            <a:r>
              <a:rPr lang="en-US" altLang="en-US" sz="2400"/>
              <a:t>Subscripts tell how many of the atom before it that you have.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82F8EC6A-9348-42CA-9944-B260089C8E5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700"/>
              <a:t>So 2H means two separate hydrogen atoms.</a:t>
            </a:r>
          </a:p>
          <a:p>
            <a:pPr eaLnBrk="1" hangingPunct="1"/>
            <a:r>
              <a:rPr lang="en-US" altLang="en-US" sz="2700"/>
              <a:t>H</a:t>
            </a:r>
            <a:r>
              <a:rPr lang="en-US" altLang="en-US" sz="2700" b="1" baseline="-25000"/>
              <a:t>2 </a:t>
            </a:r>
            <a:r>
              <a:rPr lang="en-US" altLang="en-US" sz="2700"/>
              <a:t>mean two hydrogen atoms holding hands.</a:t>
            </a:r>
          </a:p>
          <a:p>
            <a:pPr eaLnBrk="1" hangingPunct="1"/>
            <a:r>
              <a:rPr lang="en-US" altLang="en-US" sz="2700"/>
              <a:t>H</a:t>
            </a:r>
            <a:r>
              <a:rPr lang="en-US" altLang="en-US" sz="2700" b="1" baseline="-25000"/>
              <a:t>2</a:t>
            </a:r>
            <a:r>
              <a:rPr lang="en-US" altLang="en-US" sz="2700"/>
              <a:t>O means two hydrogen atoms holding hands with an oxygen atom.</a:t>
            </a:r>
            <a:endParaRPr lang="en-US" altLang="en-US" sz="2700" b="1" baseline="-25000"/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2880</TotalTime>
  <Words>661</Words>
  <Application>Microsoft Office PowerPoint</Application>
  <PresentationFormat>On-screen Show (4:3)</PresentationFormat>
  <Paragraphs>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Times New Roman</vt:lpstr>
      <vt:lpstr>Wingdings</vt:lpstr>
      <vt:lpstr>Refined</vt:lpstr>
      <vt:lpstr>iRespondQuestionMaster</vt:lpstr>
      <vt:lpstr>iRespondGraphMaster</vt:lpstr>
      <vt:lpstr>Minerals</vt:lpstr>
      <vt:lpstr>Minerals</vt:lpstr>
      <vt:lpstr>What is a Mineral?</vt:lpstr>
      <vt:lpstr>Naturally Occurring</vt:lpstr>
      <vt:lpstr>Inorganic</vt:lpstr>
      <vt:lpstr>Solid</vt:lpstr>
      <vt:lpstr>Crystal Structure</vt:lpstr>
      <vt:lpstr>Definite Chemical Composition</vt:lpstr>
      <vt:lpstr>Chemical Formula’s</vt:lpstr>
      <vt:lpstr>Identifying Minerals</vt:lpstr>
      <vt:lpstr>Hardness</vt:lpstr>
      <vt:lpstr>Density</vt:lpstr>
      <vt:lpstr>Color</vt:lpstr>
      <vt:lpstr>Luster</vt:lpstr>
      <vt:lpstr>Streak</vt:lpstr>
      <vt:lpstr>Crystal System</vt:lpstr>
      <vt:lpstr>Cleavage</vt:lpstr>
      <vt:lpstr>Fracture</vt:lpstr>
      <vt:lpstr>Special Properties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Minerals</dc:title>
  <dc:creator>Student</dc:creator>
  <cp:lastModifiedBy>Vanessa Moore</cp:lastModifiedBy>
  <cp:revision>85</cp:revision>
  <cp:lastPrinted>2006-03-20T21:14:52Z</cp:lastPrinted>
  <dcterms:created xsi:type="dcterms:W3CDTF">2006-03-08T14:14:06Z</dcterms:created>
  <dcterms:modified xsi:type="dcterms:W3CDTF">2020-03-31T22:00:03Z</dcterms:modified>
</cp:coreProperties>
</file>